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72" r:id="rId5"/>
    <p:sldId id="270" r:id="rId6"/>
    <p:sldId id="259" r:id="rId7"/>
    <p:sldId id="273" r:id="rId8"/>
    <p:sldId id="260" r:id="rId9"/>
    <p:sldId id="275" r:id="rId10"/>
    <p:sldId id="261" r:id="rId11"/>
    <p:sldId id="271" r:id="rId12"/>
    <p:sldId id="262" r:id="rId13"/>
    <p:sldId id="276" r:id="rId14"/>
    <p:sldId id="263" r:id="rId15"/>
    <p:sldId id="264" r:id="rId16"/>
    <p:sldId id="265" r:id="rId17"/>
    <p:sldId id="266" r:id="rId18"/>
    <p:sldId id="267" r:id="rId19"/>
    <p:sldId id="274" r:id="rId20"/>
    <p:sldId id="268" r:id="rId21"/>
    <p:sldId id="269"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52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3581D8EA-9BEA-482C-84AB-E4B00FE923D4}" type="datetimeFigureOut">
              <a:rPr lang="en-US" smtClean="0"/>
              <a:pPr/>
              <a:t>5/3/2011</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BBC1D281-6E6C-48ED-8097-0E086C835D54}"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581D8EA-9BEA-482C-84AB-E4B00FE923D4}" type="datetimeFigureOut">
              <a:rPr lang="en-US" smtClean="0"/>
              <a:pPr/>
              <a:t>5/3/2011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BC1D281-6E6C-48ED-8097-0E086C835D5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581D8EA-9BEA-482C-84AB-E4B00FE923D4}" type="datetimeFigureOut">
              <a:rPr lang="en-US" smtClean="0"/>
              <a:pPr/>
              <a:t>5/3/2011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BC1D281-6E6C-48ED-8097-0E086C835D5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581D8EA-9BEA-482C-84AB-E4B00FE923D4}" type="datetimeFigureOut">
              <a:rPr lang="en-US" smtClean="0"/>
              <a:pPr/>
              <a:t>5/3/2011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BC1D281-6E6C-48ED-8097-0E086C835D5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3581D8EA-9BEA-482C-84AB-E4B00FE923D4}" type="datetimeFigureOut">
              <a:rPr lang="en-US" smtClean="0"/>
              <a:pPr/>
              <a:t>5/3/2011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BC1D281-6E6C-48ED-8097-0E086C835D54}"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581D8EA-9BEA-482C-84AB-E4B00FE923D4}" type="datetimeFigureOut">
              <a:rPr lang="en-US" smtClean="0"/>
              <a:pPr/>
              <a:t>5/3/2011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BC1D281-6E6C-48ED-8097-0E086C835D5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3581D8EA-9BEA-482C-84AB-E4B00FE923D4}" type="datetimeFigureOut">
              <a:rPr lang="en-US" smtClean="0"/>
              <a:pPr/>
              <a:t>5/3/2011</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BC1D281-6E6C-48ED-8097-0E086C835D54}"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3581D8EA-9BEA-482C-84AB-E4B00FE923D4}" type="datetimeFigureOut">
              <a:rPr lang="en-US" smtClean="0"/>
              <a:pPr/>
              <a:t>5/3/2011</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BC1D281-6E6C-48ED-8097-0E086C835D5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3581D8EA-9BEA-482C-84AB-E4B00FE923D4}" type="datetimeFigureOut">
              <a:rPr lang="en-US" smtClean="0"/>
              <a:pPr/>
              <a:t>5/3/2011</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BC1D281-6E6C-48ED-8097-0E086C835D5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581D8EA-9BEA-482C-84AB-E4B00FE923D4}" type="datetimeFigureOut">
              <a:rPr lang="en-US" smtClean="0"/>
              <a:pPr/>
              <a:t>5/3/2011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BC1D281-6E6C-48ED-8097-0E086C835D5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3581D8EA-9BEA-482C-84AB-E4B00FE923D4}" type="datetimeFigureOut">
              <a:rPr lang="en-US" smtClean="0"/>
              <a:pPr/>
              <a:t>5/3/2011</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BBC1D281-6E6C-48ED-8097-0E086C835D5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3581D8EA-9BEA-482C-84AB-E4B00FE923D4}" type="datetimeFigureOut">
              <a:rPr lang="en-US" smtClean="0"/>
              <a:pPr/>
              <a:t>5/3/2011</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BBC1D281-6E6C-48ED-8097-0E086C835D54}"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8800" dirty="0" smtClean="0">
                <a:solidFill>
                  <a:srgbClr val="FFFF00"/>
                </a:solidFill>
              </a:rPr>
              <a:t>ENDER’S GAME</a:t>
            </a:r>
            <a:endParaRPr lang="en-US" sz="8800" dirty="0">
              <a:solidFill>
                <a:srgbClr val="FFFF00"/>
              </a:solidFill>
            </a:endParaRPr>
          </a:p>
        </p:txBody>
      </p:sp>
      <p:sp>
        <p:nvSpPr>
          <p:cNvPr id="3" name="Subtitle 2"/>
          <p:cNvSpPr>
            <a:spLocks noGrp="1"/>
          </p:cNvSpPr>
          <p:nvPr>
            <p:ph type="subTitle" idx="1"/>
          </p:nvPr>
        </p:nvSpPr>
        <p:spPr/>
        <p:txBody>
          <a:bodyPr/>
          <a:lstStyle/>
          <a:p>
            <a:r>
              <a:rPr lang="en-US" dirty="0" smtClean="0"/>
              <a:t>By Orson Scott Card</a:t>
            </a:r>
          </a:p>
          <a:p>
            <a:r>
              <a:rPr lang="en-US" dirty="0" smtClean="0"/>
              <a:t>Discussion – Chapters 14-15</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755576" y="476672"/>
            <a:ext cx="7772400" cy="914400"/>
          </a:xfrm>
        </p:spPr>
        <p:txBody>
          <a:bodyPr/>
          <a:lstStyle/>
          <a:p>
            <a:r>
              <a:rPr lang="en-US" sz="6600" dirty="0">
                <a:solidFill>
                  <a:srgbClr val="FFFF00"/>
                </a:solidFill>
              </a:rPr>
              <a:t>Chapter </a:t>
            </a:r>
            <a:r>
              <a:rPr lang="en-US" sz="6600" dirty="0" smtClean="0">
                <a:solidFill>
                  <a:srgbClr val="FFFF00"/>
                </a:solidFill>
              </a:rPr>
              <a:t>14</a:t>
            </a:r>
            <a:endParaRPr lang="en-US" sz="6600" dirty="0">
              <a:solidFill>
                <a:srgbClr val="FFFF00"/>
              </a:solidFill>
            </a:endParaRPr>
          </a:p>
        </p:txBody>
      </p:sp>
      <p:sp>
        <p:nvSpPr>
          <p:cNvPr id="44035" name="Rectangle 3"/>
          <p:cNvSpPr>
            <a:spLocks noGrp="1" noChangeArrowheads="1"/>
          </p:cNvSpPr>
          <p:nvPr>
            <p:ph idx="1"/>
          </p:nvPr>
        </p:nvSpPr>
        <p:spPr/>
        <p:txBody>
          <a:bodyPr>
            <a:normAutofit/>
          </a:bodyPr>
          <a:lstStyle/>
          <a:p>
            <a:r>
              <a:rPr lang="en-US" sz="4000" dirty="0"/>
              <a:t>What are some of the signs that the constant pressure is wearing on Ender and his squad leaders?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comicrelated.com/graphics/solicits/marvel/feb10/35_ENDER_S_GAME__MAZER_IN_PRISON_SPECIAL_1.jpg"/>
          <p:cNvPicPr>
            <a:picLocks noChangeAspect="1" noChangeArrowheads="1"/>
          </p:cNvPicPr>
          <p:nvPr/>
        </p:nvPicPr>
        <p:blipFill>
          <a:blip r:embed="rId2" cstate="print"/>
          <a:srcRect/>
          <a:stretch>
            <a:fillRect/>
          </a:stretch>
        </p:blipFill>
        <p:spPr bwMode="auto">
          <a:xfrm>
            <a:off x="2339752" y="0"/>
            <a:ext cx="4536504" cy="6882972"/>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sz="6600" dirty="0">
                <a:solidFill>
                  <a:srgbClr val="FFFF00"/>
                </a:solidFill>
              </a:rPr>
              <a:t>Chapter </a:t>
            </a:r>
            <a:r>
              <a:rPr lang="en-US" sz="6600" dirty="0" smtClean="0">
                <a:solidFill>
                  <a:srgbClr val="FFFF00"/>
                </a:solidFill>
              </a:rPr>
              <a:t>14</a:t>
            </a:r>
            <a:endParaRPr lang="en-US" sz="6600" dirty="0">
              <a:solidFill>
                <a:srgbClr val="FFFF00"/>
              </a:solidFill>
            </a:endParaRPr>
          </a:p>
        </p:txBody>
      </p:sp>
      <p:sp>
        <p:nvSpPr>
          <p:cNvPr id="45059" name="Rectangle 3"/>
          <p:cNvSpPr>
            <a:spLocks noGrp="1" noChangeArrowheads="1"/>
          </p:cNvSpPr>
          <p:nvPr>
            <p:ph idx="1"/>
          </p:nvPr>
        </p:nvSpPr>
        <p:spPr/>
        <p:txBody>
          <a:bodyPr/>
          <a:lstStyle/>
          <a:p>
            <a:r>
              <a:rPr lang="en-US" dirty="0" smtClean="0"/>
              <a:t>How does Ender “win” the war?</a:t>
            </a:r>
          </a:p>
          <a:p>
            <a:endParaRPr lang="en-US" sz="1200" dirty="0" smtClean="0"/>
          </a:p>
          <a:p>
            <a:r>
              <a:rPr lang="en-US" dirty="0" smtClean="0"/>
              <a:t>Ender thinks he “cheated” – what does that say about his character?</a:t>
            </a:r>
          </a:p>
          <a:p>
            <a:endParaRPr lang="en-US" sz="1200" dirty="0" smtClean="0"/>
          </a:p>
          <a:p>
            <a:r>
              <a:rPr lang="en-US" dirty="0" smtClean="0"/>
              <a:t>Why do you think they had to lie to him?</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45059">
                                            <p:txEl>
                                              <p:pRg st="2" end="2"/>
                                            </p:txEl>
                                          </p:spTgt>
                                        </p:tgtEl>
                                        <p:attrNameLst>
                                          <p:attrName>style.visibility</p:attrName>
                                        </p:attrNameLst>
                                      </p:cBhvr>
                                      <p:to>
                                        <p:strVal val="visible"/>
                                      </p:to>
                                    </p:set>
                                    <p:anim calcmode="lin" valueType="num">
                                      <p:cBhvr>
                                        <p:cTn id="7" dur="500" fill="hold"/>
                                        <p:tgtEl>
                                          <p:spTgt spid="45059">
                                            <p:txEl>
                                              <p:pRg st="2" end="2"/>
                                            </p:txEl>
                                          </p:spTgt>
                                        </p:tgtEl>
                                        <p:attrNameLst>
                                          <p:attrName>ppt_w</p:attrName>
                                        </p:attrNameLst>
                                      </p:cBhvr>
                                      <p:tavLst>
                                        <p:tav tm="0">
                                          <p:val>
                                            <p:strVal val="#ppt_w*2.5"/>
                                          </p:val>
                                        </p:tav>
                                        <p:tav tm="100000">
                                          <p:val>
                                            <p:strVal val="#ppt_w"/>
                                          </p:val>
                                        </p:tav>
                                      </p:tavLst>
                                    </p:anim>
                                    <p:anim calcmode="lin" valueType="num">
                                      <p:cBhvr>
                                        <p:cTn id="8" dur="500" fill="hold"/>
                                        <p:tgtEl>
                                          <p:spTgt spid="45059">
                                            <p:txEl>
                                              <p:pRg st="2" end="2"/>
                                            </p:txEl>
                                          </p:spTgt>
                                        </p:tgtEl>
                                        <p:attrNameLst>
                                          <p:attrName>ppt_h</p:attrName>
                                        </p:attrNameLst>
                                      </p:cBhvr>
                                      <p:tavLst>
                                        <p:tav tm="0">
                                          <p:val>
                                            <p:strVal val="#ppt_h*0.01"/>
                                          </p:val>
                                        </p:tav>
                                        <p:tav tm="100000">
                                          <p:val>
                                            <p:strVal val="#ppt_h"/>
                                          </p:val>
                                        </p:tav>
                                      </p:tavLst>
                                    </p:anim>
                                    <p:anim calcmode="lin" valueType="num">
                                      <p:cBhvr>
                                        <p:cTn id="9" dur="500" fill="hold"/>
                                        <p:tgtEl>
                                          <p:spTgt spid="45059">
                                            <p:txEl>
                                              <p:pRg st="2" end="2"/>
                                            </p:txEl>
                                          </p:spTgt>
                                        </p:tgtEl>
                                        <p:attrNameLst>
                                          <p:attrName>ppt_x</p:attrName>
                                        </p:attrNameLst>
                                      </p:cBhvr>
                                      <p:tavLst>
                                        <p:tav tm="0">
                                          <p:val>
                                            <p:strVal val="#ppt_x"/>
                                          </p:val>
                                        </p:tav>
                                        <p:tav tm="100000">
                                          <p:val>
                                            <p:strVal val="#ppt_x"/>
                                          </p:val>
                                        </p:tav>
                                      </p:tavLst>
                                    </p:anim>
                                    <p:anim calcmode="lin" valueType="num">
                                      <p:cBhvr>
                                        <p:cTn id="10" dur="500" fill="hold"/>
                                        <p:tgtEl>
                                          <p:spTgt spid="45059">
                                            <p:txEl>
                                              <p:pRg st="2" end="2"/>
                                            </p:txEl>
                                          </p:spTgt>
                                        </p:tgtEl>
                                        <p:attrNameLst>
                                          <p:attrName>ppt_y</p:attrName>
                                        </p:attrNameLst>
                                      </p:cBhvr>
                                      <p:tavLst>
                                        <p:tav tm="0">
                                          <p:val>
                                            <p:strVal val="#ppt_h+1"/>
                                          </p:val>
                                        </p:tav>
                                        <p:tav tm="100000">
                                          <p:val>
                                            <p:strVal val="#ppt_y"/>
                                          </p:val>
                                        </p:tav>
                                      </p:tavLst>
                                    </p:anim>
                                    <p:animEffect transition="in" filter="fade">
                                      <p:cBhvr>
                                        <p:cTn id="11" dur="500"/>
                                        <p:tgtEl>
                                          <p:spTgt spid="45059">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4" presetClass="entr" presetSubtype="0" fill="hold" nodeType="clickEffect">
                                  <p:stCondLst>
                                    <p:cond delay="0"/>
                                  </p:stCondLst>
                                  <p:childTnLst>
                                    <p:set>
                                      <p:cBhvr>
                                        <p:cTn id="15" dur="1" fill="hold">
                                          <p:stCondLst>
                                            <p:cond delay="0"/>
                                          </p:stCondLst>
                                        </p:cTn>
                                        <p:tgtEl>
                                          <p:spTgt spid="45059">
                                            <p:txEl>
                                              <p:pRg st="4" end="4"/>
                                            </p:txEl>
                                          </p:spTgt>
                                        </p:tgtEl>
                                        <p:attrNameLst>
                                          <p:attrName>style.visibility</p:attrName>
                                        </p:attrNameLst>
                                      </p:cBhvr>
                                      <p:to>
                                        <p:strVal val="visible"/>
                                      </p:to>
                                    </p:set>
                                    <p:anim from="(-#ppt_w/2)" to="(#ppt_x)" calcmode="lin" valueType="num">
                                      <p:cBhvr>
                                        <p:cTn id="16" dur="600" fill="hold">
                                          <p:stCondLst>
                                            <p:cond delay="0"/>
                                          </p:stCondLst>
                                        </p:cTn>
                                        <p:tgtEl>
                                          <p:spTgt spid="45059">
                                            <p:txEl>
                                              <p:pRg st="4" end="4"/>
                                            </p:txEl>
                                          </p:spTgt>
                                        </p:tgtEl>
                                        <p:attrNameLst>
                                          <p:attrName>ppt_x</p:attrName>
                                        </p:attrNameLst>
                                      </p:cBhvr>
                                    </p:anim>
                                    <p:anim from="0" to="-1.0" calcmode="lin" valueType="num">
                                      <p:cBhvr>
                                        <p:cTn id="17" dur="200" decel="50000" autoRev="1" fill="hold">
                                          <p:stCondLst>
                                            <p:cond delay="600"/>
                                          </p:stCondLst>
                                        </p:cTn>
                                        <p:tgtEl>
                                          <p:spTgt spid="45059">
                                            <p:txEl>
                                              <p:pRg st="4" end="4"/>
                                            </p:txEl>
                                          </p:spTgt>
                                        </p:tgtEl>
                                        <p:attrNameLst>
                                          <p:attrName>xshear</p:attrName>
                                        </p:attrNameLst>
                                      </p:cBhvr>
                                    </p:anim>
                                    <p:animScale>
                                      <p:cBhvr>
                                        <p:cTn id="18" dur="200" decel="100000" autoRev="1" fill="hold">
                                          <p:stCondLst>
                                            <p:cond delay="600"/>
                                          </p:stCondLst>
                                        </p:cTn>
                                        <p:tgtEl>
                                          <p:spTgt spid="45059">
                                            <p:txEl>
                                              <p:pRg st="4" end="4"/>
                                            </p:txEl>
                                          </p:spTgt>
                                        </p:tgtEl>
                                      </p:cBhvr>
                                      <p:from x="100000" y="100000"/>
                                      <p:to x="80000" y="100000"/>
                                    </p:animScale>
                                    <p:anim by="(#ppt_h/3+#ppt_w*0.1)" calcmode="lin" valueType="num">
                                      <p:cBhvr additive="sum">
                                        <p:cTn id="19" dur="200" decel="100000" autoRev="1" fill="hold">
                                          <p:stCondLst>
                                            <p:cond delay="600"/>
                                          </p:stCondLst>
                                        </p:cTn>
                                        <p:tgtEl>
                                          <p:spTgt spid="45059">
                                            <p:txEl>
                                              <p:pRg st="4" end="4"/>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sz="6600" dirty="0">
                <a:solidFill>
                  <a:srgbClr val="FFFF00"/>
                </a:solidFill>
              </a:rPr>
              <a:t>Chapter </a:t>
            </a:r>
            <a:r>
              <a:rPr lang="en-US" sz="6600" dirty="0" smtClean="0">
                <a:solidFill>
                  <a:srgbClr val="FFFF00"/>
                </a:solidFill>
              </a:rPr>
              <a:t>14</a:t>
            </a:r>
            <a:endParaRPr lang="en-US" sz="6600" dirty="0">
              <a:solidFill>
                <a:srgbClr val="FFFF00"/>
              </a:solidFill>
            </a:endParaRPr>
          </a:p>
        </p:txBody>
      </p:sp>
      <p:sp>
        <p:nvSpPr>
          <p:cNvPr id="45059" name="Rectangle 3"/>
          <p:cNvSpPr>
            <a:spLocks noGrp="1" noChangeArrowheads="1"/>
          </p:cNvSpPr>
          <p:nvPr>
            <p:ph idx="1"/>
          </p:nvPr>
        </p:nvSpPr>
        <p:spPr/>
        <p:txBody>
          <a:bodyPr/>
          <a:lstStyle/>
          <a:p>
            <a:r>
              <a:rPr lang="en-US" dirty="0"/>
              <a:t>What happens on Earth as soon as the Bugger War is over? </a:t>
            </a:r>
            <a:endParaRPr lang="en-US" dirty="0" smtClean="0"/>
          </a:p>
          <a:p>
            <a:endParaRPr lang="en-US" sz="1100" dirty="0"/>
          </a:p>
          <a:p>
            <a:r>
              <a:rPr lang="en-US" dirty="0"/>
              <a:t>Were Peter and Valentine right? </a:t>
            </a:r>
            <a:endParaRPr lang="en-US" dirty="0" smtClean="0"/>
          </a:p>
          <a:p>
            <a:endParaRPr lang="en-US" sz="1200" dirty="0"/>
          </a:p>
          <a:p>
            <a:r>
              <a:rPr lang="en-US" dirty="0"/>
              <a:t>Why </a:t>
            </a:r>
            <a:r>
              <a:rPr lang="en-US" dirty="0" smtClean="0"/>
              <a:t>are </a:t>
            </a:r>
            <a:r>
              <a:rPr lang="en-US" dirty="0"/>
              <a:t>Ender and the other </a:t>
            </a:r>
            <a:r>
              <a:rPr lang="en-US" dirty="0" smtClean="0"/>
              <a:t>“kids” </a:t>
            </a:r>
            <a:r>
              <a:rPr lang="en-US" dirty="0"/>
              <a:t>potentially in danger?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5059">
                                            <p:txEl>
                                              <p:pRg st="2" end="2"/>
                                            </p:txEl>
                                          </p:spTgt>
                                        </p:tgtEl>
                                        <p:attrNameLst>
                                          <p:attrName>style.visibility</p:attrName>
                                        </p:attrNameLst>
                                      </p:cBhvr>
                                      <p:to>
                                        <p:strVal val="visible"/>
                                      </p:to>
                                    </p:set>
                                    <p:anim calcmode="lin" valueType="num">
                                      <p:cBhvr>
                                        <p:cTn id="7" dur="500" fill="hold"/>
                                        <p:tgtEl>
                                          <p:spTgt spid="45059">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45059">
                                            <p:txEl>
                                              <p:pRg st="2" end="2"/>
                                            </p:txEl>
                                          </p:spTgt>
                                        </p:tgtEl>
                                        <p:attrNameLst>
                                          <p:attrName>ppt_h</p:attrName>
                                        </p:attrNameLst>
                                      </p:cBhvr>
                                      <p:tavLst>
                                        <p:tav tm="0">
                                          <p:val>
                                            <p:fltVal val="0"/>
                                          </p:val>
                                        </p:tav>
                                        <p:tav tm="100000">
                                          <p:val>
                                            <p:strVal val="#ppt_h"/>
                                          </p:val>
                                        </p:tav>
                                      </p:tavLst>
                                    </p:anim>
                                    <p:animEffect transition="in" filter="fade">
                                      <p:cBhvr>
                                        <p:cTn id="9" dur="500"/>
                                        <p:tgtEl>
                                          <p:spTgt spid="45059">
                                            <p:txEl>
                                              <p:pRg st="2" end="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5059">
                                            <p:txEl>
                                              <p:pRg st="4" end="4"/>
                                            </p:txEl>
                                          </p:spTgt>
                                        </p:tgtEl>
                                        <p:attrNameLst>
                                          <p:attrName>style.visibility</p:attrName>
                                        </p:attrNameLst>
                                      </p:cBhvr>
                                      <p:to>
                                        <p:strVal val="visible"/>
                                      </p:to>
                                    </p:set>
                                    <p:anim calcmode="lin" valueType="num">
                                      <p:cBhvr additive="base">
                                        <p:cTn id="14" dur="500" fill="hold"/>
                                        <p:tgtEl>
                                          <p:spTgt spid="45059">
                                            <p:txEl>
                                              <p:pRg st="4" end="4"/>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4505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4"/>
          <p:cNvSpPr>
            <a:spLocks noGrp="1" noChangeArrowheads="1"/>
          </p:cNvSpPr>
          <p:nvPr>
            <p:ph type="ctrTitle"/>
          </p:nvPr>
        </p:nvSpPr>
        <p:spPr/>
        <p:txBody>
          <a:bodyPr/>
          <a:lstStyle/>
          <a:p>
            <a:r>
              <a:rPr lang="en-US" sz="9600" dirty="0">
                <a:solidFill>
                  <a:srgbClr val="FFFF00"/>
                </a:solidFill>
              </a:rPr>
              <a:t>Chapter </a:t>
            </a:r>
            <a:r>
              <a:rPr lang="en-US" sz="9600" dirty="0" smtClean="0">
                <a:solidFill>
                  <a:srgbClr val="FFFF00"/>
                </a:solidFill>
              </a:rPr>
              <a:t>15</a:t>
            </a:r>
            <a:endParaRPr lang="en-US" sz="9600" dirty="0">
              <a:solidFill>
                <a:srgbClr val="FFFF00"/>
              </a:solidFill>
            </a:endParaRPr>
          </a:p>
        </p:txBody>
      </p:sp>
      <p:sp>
        <p:nvSpPr>
          <p:cNvPr id="46085" name="Rectangle 5"/>
          <p:cNvSpPr>
            <a:spLocks noGrp="1" noChangeArrowheads="1"/>
          </p:cNvSpPr>
          <p:nvPr>
            <p:ph type="subTitle" idx="1"/>
          </p:nvPr>
        </p:nvSpPr>
        <p:spPr/>
        <p:txBody>
          <a:bodyPr>
            <a:normAutofit/>
          </a:bodyPr>
          <a:lstStyle/>
          <a:p>
            <a:r>
              <a:rPr lang="en-US" sz="3200" b="1" dirty="0" smtClean="0"/>
              <a:t>Speaker for the Dead</a:t>
            </a:r>
            <a:endParaRPr lang="en-US" sz="3200" b="1" dirty="0"/>
          </a:p>
        </p:txBody>
      </p:sp>
      <p:pic>
        <p:nvPicPr>
          <p:cNvPr id="20482" name="Picture 2" descr="http://i.newsarama.com/images/ENDERSHCS001_cov-02.jpg"/>
          <p:cNvPicPr>
            <a:picLocks noChangeAspect="1" noChangeArrowheads="1"/>
          </p:cNvPicPr>
          <p:nvPr/>
        </p:nvPicPr>
        <p:blipFill>
          <a:blip r:embed="rId2" cstate="print"/>
          <a:srcRect/>
          <a:stretch>
            <a:fillRect/>
          </a:stretch>
        </p:blipFill>
        <p:spPr bwMode="auto">
          <a:xfrm>
            <a:off x="5076056" y="0"/>
            <a:ext cx="3024336" cy="4600852"/>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sz="6600" dirty="0">
                <a:solidFill>
                  <a:srgbClr val="FFFF00"/>
                </a:solidFill>
              </a:rPr>
              <a:t>Chapter </a:t>
            </a:r>
            <a:r>
              <a:rPr lang="en-US" sz="6600" dirty="0" smtClean="0">
                <a:solidFill>
                  <a:srgbClr val="FFFF00"/>
                </a:solidFill>
              </a:rPr>
              <a:t>15</a:t>
            </a:r>
            <a:endParaRPr lang="en-US" sz="6600" dirty="0">
              <a:solidFill>
                <a:srgbClr val="FFFF00"/>
              </a:solidFill>
            </a:endParaRPr>
          </a:p>
        </p:txBody>
      </p:sp>
      <p:sp>
        <p:nvSpPr>
          <p:cNvPr id="48131" name="Rectangle 3"/>
          <p:cNvSpPr>
            <a:spLocks noGrp="1" noChangeArrowheads="1"/>
          </p:cNvSpPr>
          <p:nvPr>
            <p:ph idx="1"/>
          </p:nvPr>
        </p:nvSpPr>
        <p:spPr/>
        <p:txBody>
          <a:bodyPr/>
          <a:lstStyle/>
          <a:p>
            <a:r>
              <a:rPr lang="en-US" dirty="0"/>
              <a:t>This chapter begins with another dialogue, only this time it's presented as a regular narrative. </a:t>
            </a:r>
            <a:r>
              <a:rPr lang="en-US" dirty="0" smtClean="0"/>
              <a:t> What is a NARRATIVE?</a:t>
            </a:r>
            <a:endParaRPr lang="en-US" dirty="0" smtClean="0"/>
          </a:p>
          <a:p>
            <a:endParaRPr lang="en-US" sz="1200" dirty="0"/>
          </a:p>
          <a:p>
            <a:r>
              <a:rPr lang="en-US" dirty="0"/>
              <a:t>Why </a:t>
            </a:r>
            <a:r>
              <a:rPr lang="en-US" dirty="0" smtClean="0"/>
              <a:t>does Card change styles? </a:t>
            </a:r>
          </a:p>
          <a:p>
            <a:endParaRPr lang="en-US" sz="1200" dirty="0"/>
          </a:p>
          <a:p>
            <a:r>
              <a:rPr lang="en-US" dirty="0"/>
              <a:t>What important changes are about to take place on Earth?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48131">
                                            <p:txEl>
                                              <p:pRg st="2" end="2"/>
                                            </p:txEl>
                                          </p:spTgt>
                                        </p:tgtEl>
                                        <p:attrNameLst>
                                          <p:attrName>style.visibility</p:attrName>
                                        </p:attrNameLst>
                                      </p:cBhvr>
                                      <p:to>
                                        <p:strVal val="visible"/>
                                      </p:to>
                                    </p:set>
                                    <p:anim calcmode="lin" valueType="num">
                                      <p:cBhvr>
                                        <p:cTn id="7" dur="500" decel="50000" fill="hold">
                                          <p:stCondLst>
                                            <p:cond delay="0"/>
                                          </p:stCondLst>
                                        </p:cTn>
                                        <p:tgtEl>
                                          <p:spTgt spid="48131">
                                            <p:txEl>
                                              <p:pRg st="2" end="2"/>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8131">
                                            <p:txEl>
                                              <p:pRg st="2" end="2"/>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8131">
                                            <p:txEl>
                                              <p:pRg st="2" end="2"/>
                                            </p:txEl>
                                          </p:spTgt>
                                        </p:tgtEl>
                                        <p:attrNameLst>
                                          <p:attrName>ppt_w</p:attrName>
                                        </p:attrNameLst>
                                      </p:cBhvr>
                                      <p:tavLst>
                                        <p:tav tm="0">
                                          <p:val>
                                            <p:strVal val="#ppt_w*.05"/>
                                          </p:val>
                                        </p:tav>
                                        <p:tav tm="100000">
                                          <p:val>
                                            <p:strVal val="#ppt_w"/>
                                          </p:val>
                                        </p:tav>
                                      </p:tavLst>
                                    </p:anim>
                                    <p:anim calcmode="lin" valueType="num">
                                      <p:cBhvr>
                                        <p:cTn id="10" dur="1000" fill="hold"/>
                                        <p:tgtEl>
                                          <p:spTgt spid="48131">
                                            <p:txEl>
                                              <p:pRg st="2" end="2"/>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8131">
                                            <p:txEl>
                                              <p:pRg st="2" end="2"/>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8131">
                                            <p:txEl>
                                              <p:pRg st="2" end="2"/>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8131">
                                            <p:txEl>
                                              <p:pRg st="2" end="2"/>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8131">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813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sz="6000" dirty="0">
                <a:solidFill>
                  <a:srgbClr val="FFFF00"/>
                </a:solidFill>
              </a:rPr>
              <a:t>Chapter </a:t>
            </a:r>
            <a:r>
              <a:rPr lang="en-US" sz="6000" dirty="0" smtClean="0">
                <a:solidFill>
                  <a:srgbClr val="FFFF00"/>
                </a:solidFill>
              </a:rPr>
              <a:t>15</a:t>
            </a:r>
            <a:endParaRPr lang="en-US" sz="6000" dirty="0">
              <a:solidFill>
                <a:srgbClr val="FFFF00"/>
              </a:solidFill>
            </a:endParaRPr>
          </a:p>
        </p:txBody>
      </p:sp>
      <p:sp>
        <p:nvSpPr>
          <p:cNvPr id="49155" name="Rectangle 3"/>
          <p:cNvSpPr>
            <a:spLocks noGrp="1" noChangeArrowheads="1"/>
          </p:cNvSpPr>
          <p:nvPr>
            <p:ph idx="1"/>
          </p:nvPr>
        </p:nvSpPr>
        <p:spPr/>
        <p:txBody>
          <a:bodyPr/>
          <a:lstStyle/>
          <a:p>
            <a:r>
              <a:rPr lang="en-US" dirty="0"/>
              <a:t>It's not often that a writer will provide such a long epilogue, or conclusion, at the end of a novel. Generally there's a climax - BANG! - and just a little bit of mopping up afterwards. This is not the case here. </a:t>
            </a:r>
            <a:endParaRPr lang="en-US" dirty="0" smtClean="0"/>
          </a:p>
          <a:p>
            <a:endParaRPr lang="en-US" sz="1800" dirty="0"/>
          </a:p>
          <a:p>
            <a:r>
              <a:rPr lang="en-US" dirty="0"/>
              <a:t>What are the significant developments in this chapter?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sz="6600" dirty="0">
                <a:solidFill>
                  <a:srgbClr val="FFFF00"/>
                </a:solidFill>
              </a:rPr>
              <a:t>Chapter </a:t>
            </a:r>
            <a:r>
              <a:rPr lang="en-US" sz="6600" dirty="0" smtClean="0">
                <a:solidFill>
                  <a:srgbClr val="FFFF00"/>
                </a:solidFill>
              </a:rPr>
              <a:t>15</a:t>
            </a:r>
            <a:endParaRPr lang="en-US" sz="6600" dirty="0">
              <a:solidFill>
                <a:srgbClr val="FFFF00"/>
              </a:solidFill>
            </a:endParaRPr>
          </a:p>
        </p:txBody>
      </p:sp>
      <p:sp>
        <p:nvSpPr>
          <p:cNvPr id="51203" name="Rectangle 3"/>
          <p:cNvSpPr>
            <a:spLocks noGrp="1" noChangeArrowheads="1"/>
          </p:cNvSpPr>
          <p:nvPr>
            <p:ph idx="1"/>
          </p:nvPr>
        </p:nvSpPr>
        <p:spPr/>
        <p:txBody>
          <a:bodyPr/>
          <a:lstStyle/>
          <a:p>
            <a:r>
              <a:rPr lang="en-US" dirty="0"/>
              <a:t>Why did Val (using her Demosthenes persona) make it so that Ender could not go back to Earth? </a:t>
            </a:r>
            <a:endParaRPr lang="en-US" dirty="0" smtClean="0"/>
          </a:p>
          <a:p>
            <a:endParaRPr lang="en-US" sz="1400" dirty="0"/>
          </a:p>
          <a:p>
            <a:r>
              <a:rPr lang="en-US" dirty="0"/>
              <a:t>What is her plan? </a:t>
            </a:r>
            <a:endParaRPr lang="en-US" dirty="0" smtClean="0"/>
          </a:p>
          <a:p>
            <a:endParaRPr lang="en-US" sz="1400" dirty="0"/>
          </a:p>
          <a:p>
            <a:r>
              <a:rPr lang="en-US" dirty="0"/>
              <a:t>What is Ender's objection to it?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51203">
                                            <p:txEl>
                                              <p:pRg st="2" end="2"/>
                                            </p:txEl>
                                          </p:spTgt>
                                        </p:tgtEl>
                                        <p:attrNameLst>
                                          <p:attrName>style.visibility</p:attrName>
                                        </p:attrNameLst>
                                      </p:cBhvr>
                                      <p:to>
                                        <p:strVal val="visible"/>
                                      </p:to>
                                    </p:set>
                                    <p:anim calcmode="lin" valueType="num">
                                      <p:cBhvr>
                                        <p:cTn id="7" dur="500" decel="50000" fill="hold">
                                          <p:stCondLst>
                                            <p:cond delay="0"/>
                                          </p:stCondLst>
                                        </p:cTn>
                                        <p:tgtEl>
                                          <p:spTgt spid="51203">
                                            <p:txEl>
                                              <p:pRg st="2" end="2"/>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1203">
                                            <p:txEl>
                                              <p:pRg st="2" end="2"/>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1203">
                                            <p:txEl>
                                              <p:pRg st="2" end="2"/>
                                            </p:txEl>
                                          </p:spTgt>
                                        </p:tgtEl>
                                        <p:attrNameLst>
                                          <p:attrName>ppt_w</p:attrName>
                                        </p:attrNameLst>
                                      </p:cBhvr>
                                      <p:tavLst>
                                        <p:tav tm="0">
                                          <p:val>
                                            <p:strVal val="#ppt_w*.05"/>
                                          </p:val>
                                        </p:tav>
                                        <p:tav tm="100000">
                                          <p:val>
                                            <p:strVal val="#ppt_w"/>
                                          </p:val>
                                        </p:tav>
                                      </p:tavLst>
                                    </p:anim>
                                    <p:anim calcmode="lin" valueType="num">
                                      <p:cBhvr>
                                        <p:cTn id="10" dur="1000" fill="hold"/>
                                        <p:tgtEl>
                                          <p:spTgt spid="51203">
                                            <p:txEl>
                                              <p:pRg st="2" end="2"/>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1203">
                                            <p:txEl>
                                              <p:pRg st="2" end="2"/>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1203">
                                            <p:txEl>
                                              <p:pRg st="2" end="2"/>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1203">
                                            <p:txEl>
                                              <p:pRg st="2" end="2"/>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1203">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1203">
                                            <p:txEl>
                                              <p:pRg st="4" end="4"/>
                                            </p:txEl>
                                          </p:spTgt>
                                        </p:tgtEl>
                                        <p:attrNameLst>
                                          <p:attrName>style.visibility</p:attrName>
                                        </p:attrNameLst>
                                      </p:cBhvr>
                                      <p:to>
                                        <p:strVal val="visible"/>
                                      </p:to>
                                    </p:set>
                                    <p:animEffect transition="in" filter="fade">
                                      <p:cBhvr>
                                        <p:cTn id="19" dur="2000"/>
                                        <p:tgtEl>
                                          <p:spTgt spid="5120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sz="6000" dirty="0">
                <a:solidFill>
                  <a:srgbClr val="FFFF00"/>
                </a:solidFill>
              </a:rPr>
              <a:t>Chapter </a:t>
            </a:r>
            <a:r>
              <a:rPr lang="en-US" sz="6000" dirty="0" smtClean="0">
                <a:solidFill>
                  <a:srgbClr val="FFFF00"/>
                </a:solidFill>
              </a:rPr>
              <a:t>15</a:t>
            </a:r>
            <a:endParaRPr lang="en-US" sz="6000" dirty="0">
              <a:solidFill>
                <a:srgbClr val="FFFF00"/>
              </a:solidFill>
            </a:endParaRPr>
          </a:p>
        </p:txBody>
      </p:sp>
      <p:sp>
        <p:nvSpPr>
          <p:cNvPr id="52227" name="Rectangle 3"/>
          <p:cNvSpPr>
            <a:spLocks noGrp="1" noChangeArrowheads="1"/>
          </p:cNvSpPr>
          <p:nvPr>
            <p:ph idx="1"/>
          </p:nvPr>
        </p:nvSpPr>
        <p:spPr/>
        <p:txBody>
          <a:bodyPr>
            <a:normAutofit/>
          </a:bodyPr>
          <a:lstStyle/>
          <a:p>
            <a:r>
              <a:rPr lang="en-US" sz="4000" dirty="0"/>
              <a:t>Eight years after they reach their colony world, Ender gets a big surprise. </a:t>
            </a:r>
            <a:endParaRPr lang="en-US" sz="4000" dirty="0" smtClean="0"/>
          </a:p>
          <a:p>
            <a:endParaRPr lang="en-US" sz="2000" dirty="0"/>
          </a:p>
          <a:p>
            <a:r>
              <a:rPr lang="en-US" sz="4000" dirty="0"/>
              <a:t>What is it?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3568" y="836712"/>
            <a:ext cx="8136904" cy="4401205"/>
          </a:xfrm>
          <a:prstGeom prst="rect">
            <a:avLst/>
          </a:prstGeom>
          <a:noFill/>
        </p:spPr>
        <p:txBody>
          <a:bodyPr wrap="square" rtlCol="0">
            <a:spAutoFit/>
          </a:bodyPr>
          <a:lstStyle/>
          <a:p>
            <a:r>
              <a:rPr lang="en-CA" sz="4000" dirty="0" smtClean="0"/>
              <a:t>“He had been dreaming that the Buggers were vivisecting him. Only instead of cutting open his body, they were cutting up his memories and displaying them like holographs and trying to make sense of them. It was a very odd dream.” (Chapter 14, p. 278)</a:t>
            </a:r>
            <a:endParaRPr lang="en-CA" sz="4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Rectangle 4"/>
          <p:cNvSpPr>
            <a:spLocks noGrp="1" noChangeArrowheads="1"/>
          </p:cNvSpPr>
          <p:nvPr>
            <p:ph type="ctrTitle"/>
          </p:nvPr>
        </p:nvSpPr>
        <p:spPr/>
        <p:txBody>
          <a:bodyPr/>
          <a:lstStyle/>
          <a:p>
            <a:r>
              <a:rPr lang="en-US" sz="9600" dirty="0">
                <a:solidFill>
                  <a:srgbClr val="FFFF00"/>
                </a:solidFill>
              </a:rPr>
              <a:t>Chapter </a:t>
            </a:r>
            <a:r>
              <a:rPr lang="en-US" sz="9600" dirty="0" smtClean="0">
                <a:solidFill>
                  <a:srgbClr val="FFFF00"/>
                </a:solidFill>
              </a:rPr>
              <a:t>14</a:t>
            </a:r>
            <a:endParaRPr lang="en-US" sz="9600" dirty="0">
              <a:solidFill>
                <a:srgbClr val="FFFF00"/>
              </a:solidFill>
            </a:endParaRPr>
          </a:p>
        </p:txBody>
      </p:sp>
      <p:sp>
        <p:nvSpPr>
          <p:cNvPr id="38917" name="Rectangle 5"/>
          <p:cNvSpPr>
            <a:spLocks noGrp="1" noChangeArrowheads="1"/>
          </p:cNvSpPr>
          <p:nvPr>
            <p:ph type="subTitle" idx="1"/>
          </p:nvPr>
        </p:nvSpPr>
        <p:spPr/>
        <p:txBody>
          <a:bodyPr>
            <a:normAutofit/>
          </a:bodyPr>
          <a:lstStyle/>
          <a:p>
            <a:r>
              <a:rPr lang="en-US" sz="3600" b="1" dirty="0" smtClean="0"/>
              <a:t>Ender’s Teacher</a:t>
            </a:r>
            <a:endParaRPr lang="en-US" sz="3600" b="1" dirty="0"/>
          </a:p>
        </p:txBody>
      </p:sp>
      <p:pic>
        <p:nvPicPr>
          <p:cNvPr id="26626" name="Picture 2" descr="http://comicrelated.com/graphics/solicits/marvel/dec09/39_ENDERS_GAME__COMMAND_SCHOOL_4.jpg"/>
          <p:cNvPicPr>
            <a:picLocks noChangeAspect="1" noChangeArrowheads="1"/>
          </p:cNvPicPr>
          <p:nvPr/>
        </p:nvPicPr>
        <p:blipFill>
          <a:blip r:embed="rId2" cstate="print"/>
          <a:srcRect/>
          <a:stretch>
            <a:fillRect/>
          </a:stretch>
        </p:blipFill>
        <p:spPr bwMode="auto">
          <a:xfrm>
            <a:off x="4355976" y="0"/>
            <a:ext cx="3347747" cy="4581128"/>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sz="6000" dirty="0">
                <a:solidFill>
                  <a:srgbClr val="FFFF00"/>
                </a:solidFill>
              </a:rPr>
              <a:t>Chapter </a:t>
            </a:r>
            <a:r>
              <a:rPr lang="en-US" sz="6000" dirty="0" smtClean="0">
                <a:solidFill>
                  <a:srgbClr val="FFFF00"/>
                </a:solidFill>
              </a:rPr>
              <a:t>15</a:t>
            </a:r>
            <a:endParaRPr lang="en-US" sz="6000" dirty="0">
              <a:solidFill>
                <a:srgbClr val="FFFF00"/>
              </a:solidFill>
            </a:endParaRPr>
          </a:p>
        </p:txBody>
      </p:sp>
      <p:sp>
        <p:nvSpPr>
          <p:cNvPr id="53251" name="Rectangle 3"/>
          <p:cNvSpPr>
            <a:spLocks noGrp="1" noChangeArrowheads="1"/>
          </p:cNvSpPr>
          <p:nvPr>
            <p:ph idx="1"/>
          </p:nvPr>
        </p:nvSpPr>
        <p:spPr/>
        <p:txBody>
          <a:bodyPr/>
          <a:lstStyle/>
          <a:p>
            <a:r>
              <a:rPr lang="en-US" dirty="0"/>
              <a:t>The Hive Queen's communication with Ender confirms Rackham's theories about why they invaded and takes them a little further. </a:t>
            </a:r>
            <a:endParaRPr lang="en-US" dirty="0" smtClean="0"/>
          </a:p>
          <a:p>
            <a:endParaRPr lang="en-US" sz="1400" dirty="0"/>
          </a:p>
          <a:p>
            <a:r>
              <a:rPr lang="en-US" dirty="0"/>
              <a:t>What does Ender learn? </a:t>
            </a:r>
            <a:endParaRPr lang="en-US" dirty="0" smtClean="0"/>
          </a:p>
          <a:p>
            <a:endParaRPr lang="en-US" sz="1100" dirty="0"/>
          </a:p>
          <a:p>
            <a:r>
              <a:rPr lang="en-US" dirty="0"/>
              <a:t>What is Ender's response</a:t>
            </a:r>
            <a:r>
              <a:rPr lang="en-US" dirty="0" smtClean="0"/>
              <a:t>?</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4"/>
          <p:cNvSpPr>
            <a:spLocks noGrp="1" noChangeArrowheads="1"/>
          </p:cNvSpPr>
          <p:nvPr>
            <p:ph type="ctrTitle"/>
          </p:nvPr>
        </p:nvSpPr>
        <p:spPr/>
        <p:txBody>
          <a:bodyPr/>
          <a:lstStyle/>
          <a:p>
            <a:r>
              <a:rPr lang="en-US" sz="8800" dirty="0">
                <a:solidFill>
                  <a:srgbClr val="FFFF00"/>
                </a:solidFill>
              </a:rPr>
              <a:t>THE </a:t>
            </a:r>
            <a:r>
              <a:rPr lang="en-US" sz="8800" dirty="0" smtClean="0">
                <a:solidFill>
                  <a:srgbClr val="FFFF00"/>
                </a:solidFill>
              </a:rPr>
              <a:t>END</a:t>
            </a:r>
            <a:endParaRPr lang="en-US" sz="8800" dirty="0">
              <a:solidFill>
                <a:srgbClr val="FFFF00"/>
              </a:solidFill>
            </a:endParaRPr>
          </a:p>
        </p:txBody>
      </p:sp>
      <p:sp>
        <p:nvSpPr>
          <p:cNvPr id="54277" name="Rectangle 5"/>
          <p:cNvSpPr>
            <a:spLocks noGrp="1" noChangeArrowheads="1"/>
          </p:cNvSpPr>
          <p:nvPr>
            <p:ph type="subTitle" idx="1"/>
          </p:nvPr>
        </p:nvSpPr>
        <p:spPr/>
        <p:txBody>
          <a:bodyPr/>
          <a:lstStyle/>
          <a:p>
            <a:endParaRPr lang="en-US"/>
          </a:p>
        </p:txBody>
      </p:sp>
      <p:pic>
        <p:nvPicPr>
          <p:cNvPr id="14338" name="Picture 2" descr="http://images.wikia.com/marveldatabase/images/c/c3/Orson_Scott_Card%27s_Speaker_for_the_Dead_Vol_1_2_Textless.jpg"/>
          <p:cNvPicPr>
            <a:picLocks noChangeAspect="1" noChangeArrowheads="1"/>
          </p:cNvPicPr>
          <p:nvPr/>
        </p:nvPicPr>
        <p:blipFill>
          <a:blip r:embed="rId2" cstate="print"/>
          <a:srcRect/>
          <a:stretch>
            <a:fillRect/>
          </a:stretch>
        </p:blipFill>
        <p:spPr bwMode="auto">
          <a:xfrm>
            <a:off x="5553075" y="836712"/>
            <a:ext cx="3590925" cy="54483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sz="6000" dirty="0">
                <a:solidFill>
                  <a:srgbClr val="FFFF00"/>
                </a:solidFill>
              </a:rPr>
              <a:t>Chapter </a:t>
            </a:r>
            <a:r>
              <a:rPr lang="en-US" sz="6000" dirty="0" smtClean="0">
                <a:solidFill>
                  <a:srgbClr val="FFFF00"/>
                </a:solidFill>
              </a:rPr>
              <a:t>14</a:t>
            </a:r>
            <a:endParaRPr lang="en-US" sz="6000" dirty="0">
              <a:solidFill>
                <a:srgbClr val="FFFF00"/>
              </a:solidFill>
            </a:endParaRPr>
          </a:p>
        </p:txBody>
      </p:sp>
      <p:sp>
        <p:nvSpPr>
          <p:cNvPr id="40963" name="Rectangle 3"/>
          <p:cNvSpPr>
            <a:spLocks noGrp="1" noChangeArrowheads="1"/>
          </p:cNvSpPr>
          <p:nvPr>
            <p:ph idx="1"/>
          </p:nvPr>
        </p:nvSpPr>
        <p:spPr/>
        <p:txBody>
          <a:bodyPr/>
          <a:lstStyle/>
          <a:p>
            <a:r>
              <a:rPr lang="en-US" sz="4000" dirty="0"/>
              <a:t>How is Eros different than the Battle School? </a:t>
            </a:r>
          </a:p>
          <a:p>
            <a:pPr lvl="1"/>
            <a:endParaRPr lang="en-US" sz="1050" dirty="0" smtClean="0"/>
          </a:p>
          <a:p>
            <a:pPr lvl="1"/>
            <a:r>
              <a:rPr lang="en-US" dirty="0" smtClean="0"/>
              <a:t>Ender's </a:t>
            </a:r>
            <a:r>
              <a:rPr lang="en-US" dirty="0"/>
              <a:t>training? </a:t>
            </a:r>
          </a:p>
          <a:p>
            <a:pPr lvl="1"/>
            <a:r>
              <a:rPr lang="en-US" dirty="0"/>
              <a:t>His social activities? </a:t>
            </a:r>
          </a:p>
          <a:p>
            <a:pPr lvl="1"/>
            <a:r>
              <a:rPr lang="en-US" dirty="0"/>
              <a:t>Opportunities for comradeship?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z="6000" dirty="0" smtClean="0">
                <a:solidFill>
                  <a:srgbClr val="FFFF00"/>
                </a:solidFill>
              </a:rPr>
              <a:t>Chapter 14</a:t>
            </a:r>
            <a:endParaRPr lang="en-CA" sz="6000" dirty="0">
              <a:solidFill>
                <a:srgbClr val="FFFF00"/>
              </a:solidFill>
            </a:endParaRPr>
          </a:p>
        </p:txBody>
      </p:sp>
      <p:sp>
        <p:nvSpPr>
          <p:cNvPr id="3" name="Content Placeholder 2"/>
          <p:cNvSpPr>
            <a:spLocks noGrp="1"/>
          </p:cNvSpPr>
          <p:nvPr>
            <p:ph idx="1"/>
          </p:nvPr>
        </p:nvSpPr>
        <p:spPr/>
        <p:txBody>
          <a:bodyPr>
            <a:normAutofit/>
          </a:bodyPr>
          <a:lstStyle/>
          <a:p>
            <a:pPr marL="177800" indent="0">
              <a:buNone/>
            </a:pPr>
            <a:r>
              <a:rPr lang="en-CA" sz="4000" dirty="0" smtClean="0"/>
              <a:t>“ What are you doing, he wanted to ask. Judging me? Determining whether or not you want to trust the fleet to me? Just remember that I didn’t ask for it.” (p.259)</a:t>
            </a:r>
            <a:endParaRPr lang="en-CA" sz="4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sz="6000" dirty="0">
                <a:solidFill>
                  <a:srgbClr val="FFFF00"/>
                </a:solidFill>
              </a:rPr>
              <a:t>Chapter </a:t>
            </a:r>
            <a:r>
              <a:rPr lang="en-US" sz="6000" dirty="0" smtClean="0">
                <a:solidFill>
                  <a:srgbClr val="FFFF00"/>
                </a:solidFill>
              </a:rPr>
              <a:t>14</a:t>
            </a:r>
            <a:endParaRPr lang="en-US" sz="6000" dirty="0">
              <a:solidFill>
                <a:srgbClr val="FFFF00"/>
              </a:solidFill>
            </a:endParaRPr>
          </a:p>
        </p:txBody>
      </p:sp>
      <p:sp>
        <p:nvSpPr>
          <p:cNvPr id="40963" name="Rectangle 3"/>
          <p:cNvSpPr>
            <a:spLocks noGrp="1" noChangeArrowheads="1"/>
          </p:cNvSpPr>
          <p:nvPr>
            <p:ph idx="1"/>
          </p:nvPr>
        </p:nvSpPr>
        <p:spPr/>
        <p:txBody>
          <a:bodyPr/>
          <a:lstStyle/>
          <a:p>
            <a:r>
              <a:rPr lang="en-US" sz="4000" dirty="0" smtClean="0"/>
              <a:t>Describe how Ender and </a:t>
            </a:r>
            <a:r>
              <a:rPr lang="en-US" sz="4000" dirty="0" err="1" smtClean="0"/>
              <a:t>Mazer</a:t>
            </a:r>
            <a:r>
              <a:rPr lang="en-US" sz="4000" dirty="0" smtClean="0"/>
              <a:t> first meet… </a:t>
            </a:r>
            <a:endParaRPr lang="en-US" sz="4000" dirty="0"/>
          </a:p>
          <a:p>
            <a:pPr lvl="1"/>
            <a:endParaRPr lang="en-US" sz="1050" dirty="0" smtClean="0"/>
          </a:p>
          <a:p>
            <a:pPr lvl="1"/>
            <a:r>
              <a:rPr lang="en-US" sz="3600" dirty="0" smtClean="0"/>
              <a:t>What does he learn?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63">
                                            <p:txEl>
                                              <p:pRg st="2" end="2"/>
                                            </p:txEl>
                                          </p:spTgt>
                                        </p:tgtEl>
                                        <p:attrNameLst>
                                          <p:attrName>style.visibility</p:attrName>
                                        </p:attrNameLst>
                                      </p:cBhvr>
                                      <p:to>
                                        <p:strVal val="visible"/>
                                      </p:to>
                                    </p:set>
                                    <p:animEffect transition="in" filter="fade">
                                      <p:cBhvr>
                                        <p:cTn id="7" dur="2000"/>
                                        <p:tgtEl>
                                          <p:spTgt spid="4096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sz="6000" dirty="0">
                <a:solidFill>
                  <a:srgbClr val="FFFF00"/>
                </a:solidFill>
              </a:rPr>
              <a:t>Chapter </a:t>
            </a:r>
            <a:r>
              <a:rPr lang="en-US" sz="6000" dirty="0" smtClean="0">
                <a:solidFill>
                  <a:srgbClr val="FFFF00"/>
                </a:solidFill>
              </a:rPr>
              <a:t>14</a:t>
            </a:r>
            <a:endParaRPr lang="en-US" sz="6000" dirty="0">
              <a:solidFill>
                <a:srgbClr val="FFFF00"/>
              </a:solidFill>
            </a:endParaRPr>
          </a:p>
        </p:txBody>
      </p:sp>
      <p:sp>
        <p:nvSpPr>
          <p:cNvPr id="41987" name="Rectangle 3"/>
          <p:cNvSpPr>
            <a:spLocks noGrp="1" noChangeArrowheads="1"/>
          </p:cNvSpPr>
          <p:nvPr>
            <p:ph idx="1"/>
          </p:nvPr>
        </p:nvSpPr>
        <p:spPr/>
        <p:txBody>
          <a:bodyPr>
            <a:normAutofit/>
          </a:bodyPr>
          <a:lstStyle/>
          <a:p>
            <a:r>
              <a:rPr lang="en-US" dirty="0"/>
              <a:t>How did they manage to keep </a:t>
            </a:r>
            <a:r>
              <a:rPr lang="en-US" dirty="0" err="1"/>
              <a:t>Mazer</a:t>
            </a:r>
            <a:r>
              <a:rPr lang="en-US" dirty="0"/>
              <a:t> Rackham around for 70 years so he could be Ender's teacher? </a:t>
            </a:r>
            <a:endParaRPr lang="en-US" dirty="0" smtClean="0"/>
          </a:p>
          <a:p>
            <a:endParaRPr lang="en-US" sz="1100" dirty="0"/>
          </a:p>
          <a:p>
            <a:r>
              <a:rPr lang="en-US" dirty="0"/>
              <a:t>What did it cost him? </a:t>
            </a:r>
            <a:endParaRPr lang="en-US" dirty="0" smtClean="0"/>
          </a:p>
          <a:p>
            <a:endParaRPr lang="en-US" sz="1050" dirty="0"/>
          </a:p>
          <a:p>
            <a:r>
              <a:rPr lang="en-US" dirty="0"/>
              <a:t>What does this tell you about sacrifice</a:t>
            </a:r>
            <a:r>
              <a:rPr lang="en-US" dirty="0" smtClean="0"/>
              <a:t>?</a:t>
            </a:r>
          </a:p>
          <a:p>
            <a:endParaRPr lang="en-US" sz="1100" dirty="0" smtClean="0"/>
          </a:p>
          <a:p>
            <a:r>
              <a:rPr lang="en-US" dirty="0" smtClean="0"/>
              <a:t>In your opinion – is he a good or a bad example for Ender as a commander?</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z="6000" dirty="0" smtClean="0">
                <a:solidFill>
                  <a:srgbClr val="FFFF00"/>
                </a:solidFill>
              </a:rPr>
              <a:t>Chapter 14</a:t>
            </a:r>
            <a:endParaRPr lang="en-CA" sz="6000" dirty="0">
              <a:solidFill>
                <a:srgbClr val="FFFF00"/>
              </a:solidFill>
            </a:endParaRPr>
          </a:p>
        </p:txBody>
      </p:sp>
      <p:sp>
        <p:nvSpPr>
          <p:cNvPr id="3" name="Content Placeholder 2"/>
          <p:cNvSpPr>
            <a:spLocks noGrp="1"/>
          </p:cNvSpPr>
          <p:nvPr>
            <p:ph idx="1"/>
          </p:nvPr>
        </p:nvSpPr>
        <p:spPr/>
        <p:txBody>
          <a:bodyPr>
            <a:normAutofit/>
          </a:bodyPr>
          <a:lstStyle/>
          <a:p>
            <a:pPr marL="177800" indent="0">
              <a:buNone/>
            </a:pPr>
            <a:r>
              <a:rPr lang="en-CA" sz="4000" dirty="0" smtClean="0"/>
              <a:t>“Humanity does not ask us to be happy. It  merely asks us to be brilliant on its behalf.” (p. 277)</a:t>
            </a:r>
            <a:endParaRPr lang="en-CA" sz="4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sz="6600" dirty="0">
                <a:solidFill>
                  <a:srgbClr val="FFFF00"/>
                </a:solidFill>
              </a:rPr>
              <a:t>Chapter </a:t>
            </a:r>
            <a:r>
              <a:rPr lang="en-US" sz="6600" dirty="0" smtClean="0">
                <a:solidFill>
                  <a:srgbClr val="FFFF00"/>
                </a:solidFill>
              </a:rPr>
              <a:t>14</a:t>
            </a:r>
            <a:endParaRPr lang="en-US" sz="6600" dirty="0">
              <a:solidFill>
                <a:srgbClr val="FFFF00"/>
              </a:solidFill>
            </a:endParaRPr>
          </a:p>
        </p:txBody>
      </p:sp>
      <p:sp>
        <p:nvSpPr>
          <p:cNvPr id="43011" name="Rectangle 3"/>
          <p:cNvSpPr>
            <a:spLocks noGrp="1" noChangeArrowheads="1"/>
          </p:cNvSpPr>
          <p:nvPr>
            <p:ph idx="1"/>
          </p:nvPr>
        </p:nvSpPr>
        <p:spPr/>
        <p:txBody>
          <a:bodyPr/>
          <a:lstStyle/>
          <a:p>
            <a:r>
              <a:rPr lang="en-US" dirty="0"/>
              <a:t>What things did humanity learn from the buggers? </a:t>
            </a:r>
            <a:endParaRPr lang="en-US" dirty="0" smtClean="0"/>
          </a:p>
          <a:p>
            <a:endParaRPr lang="en-US" sz="1200" dirty="0"/>
          </a:p>
          <a:p>
            <a:r>
              <a:rPr lang="en-US" dirty="0"/>
              <a:t>How did Rackham win the second war? </a:t>
            </a:r>
            <a:endParaRPr lang="en-US" dirty="0" smtClean="0"/>
          </a:p>
          <a:p>
            <a:endParaRPr lang="en-US" sz="1050" dirty="0"/>
          </a:p>
          <a:p>
            <a:r>
              <a:rPr lang="en-US" dirty="0"/>
              <a:t>Why would buggers not see killing individuals the same way humans would? </a:t>
            </a:r>
            <a:endParaRPr lang="en-US" dirty="0" smtClean="0"/>
          </a:p>
          <a:p>
            <a:endParaRPr lang="en-US" sz="1400" dirty="0"/>
          </a:p>
          <a:p>
            <a:r>
              <a:rPr lang="en-US" dirty="0"/>
              <a:t>What is “Dr. Device?”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01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5" presetClass="entr" presetSubtype="0" fill="hold" nodeType="clickEffect">
                                  <p:stCondLst>
                                    <p:cond delay="0"/>
                                  </p:stCondLst>
                                  <p:childTnLst>
                                    <p:set>
                                      <p:cBhvr>
                                        <p:cTn id="10" dur="1" fill="hold">
                                          <p:stCondLst>
                                            <p:cond delay="0"/>
                                          </p:stCondLst>
                                        </p:cTn>
                                        <p:tgtEl>
                                          <p:spTgt spid="43011">
                                            <p:txEl>
                                              <p:pRg st="4" end="4"/>
                                            </p:txEl>
                                          </p:spTgt>
                                        </p:tgtEl>
                                        <p:attrNameLst>
                                          <p:attrName>style.visibility</p:attrName>
                                        </p:attrNameLst>
                                      </p:cBhvr>
                                      <p:to>
                                        <p:strVal val="visible"/>
                                      </p:to>
                                    </p:set>
                                    <p:anim calcmode="lin" valueType="num">
                                      <p:cBhvr>
                                        <p:cTn id="11" dur="500" decel="50000" fill="hold">
                                          <p:stCondLst>
                                            <p:cond delay="0"/>
                                          </p:stCondLst>
                                        </p:cTn>
                                        <p:tgtEl>
                                          <p:spTgt spid="43011">
                                            <p:txEl>
                                              <p:pRg st="4" end="4"/>
                                            </p:txEl>
                                          </p:spTgt>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43011">
                                            <p:txEl>
                                              <p:pRg st="4" end="4"/>
                                            </p:txEl>
                                          </p:spTgt>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43011">
                                            <p:txEl>
                                              <p:pRg st="4" end="4"/>
                                            </p:txEl>
                                          </p:spTgt>
                                        </p:tgtEl>
                                        <p:attrNameLst>
                                          <p:attrName>ppt_w</p:attrName>
                                        </p:attrNameLst>
                                      </p:cBhvr>
                                      <p:tavLst>
                                        <p:tav tm="0">
                                          <p:val>
                                            <p:strVal val="#ppt_w*.05"/>
                                          </p:val>
                                        </p:tav>
                                        <p:tav tm="100000">
                                          <p:val>
                                            <p:strVal val="#ppt_w"/>
                                          </p:val>
                                        </p:tav>
                                      </p:tavLst>
                                    </p:anim>
                                    <p:anim calcmode="lin" valueType="num">
                                      <p:cBhvr>
                                        <p:cTn id="14" dur="1000" fill="hold"/>
                                        <p:tgtEl>
                                          <p:spTgt spid="43011">
                                            <p:txEl>
                                              <p:pRg st="4" end="4"/>
                                            </p:txEl>
                                          </p:spTgt>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43011">
                                            <p:txEl>
                                              <p:pRg st="4" end="4"/>
                                            </p:txEl>
                                          </p:spTgt>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43011">
                                            <p:txEl>
                                              <p:pRg st="4" end="4"/>
                                            </p:txEl>
                                          </p:spTgt>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43011">
                                            <p:txEl>
                                              <p:pRg st="4" end="4"/>
                                            </p:txEl>
                                          </p:spTgt>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43011">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3011">
                                            <p:txEl>
                                              <p:pRg st="6" end="6"/>
                                            </p:txEl>
                                          </p:spTgt>
                                        </p:tgtEl>
                                        <p:attrNameLst>
                                          <p:attrName>style.visibility</p:attrName>
                                        </p:attrNameLst>
                                      </p:cBhvr>
                                      <p:to>
                                        <p:strVal val="visible"/>
                                      </p:to>
                                    </p:set>
                                    <p:animEffect transition="in" filter="fade">
                                      <p:cBhvr>
                                        <p:cTn id="23" dur="2000"/>
                                        <p:tgtEl>
                                          <p:spTgt spid="430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7544" y="980728"/>
            <a:ext cx="8208912" cy="2123658"/>
          </a:xfrm>
          <a:prstGeom prst="rect">
            <a:avLst/>
          </a:prstGeom>
          <a:noFill/>
        </p:spPr>
        <p:txBody>
          <a:bodyPr wrap="square" rtlCol="0">
            <a:spAutoFit/>
          </a:bodyPr>
          <a:lstStyle/>
          <a:p>
            <a:r>
              <a:rPr lang="en-CA" sz="4400" dirty="0" smtClean="0"/>
              <a:t>“Ender settled into the routine that was the destruction of himself.” (p. 287)</a:t>
            </a:r>
            <a:endParaRPr lang="en-CA" sz="44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108</TotalTime>
  <Words>572</Words>
  <Application>Microsoft Office PowerPoint</Application>
  <PresentationFormat>On-screen Show (4:3)</PresentationFormat>
  <Paragraphs>80</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Metro</vt:lpstr>
      <vt:lpstr>ENDER’S GAME</vt:lpstr>
      <vt:lpstr>Chapter 14</vt:lpstr>
      <vt:lpstr>Chapter 14</vt:lpstr>
      <vt:lpstr>Chapter 14</vt:lpstr>
      <vt:lpstr>Chapter 14</vt:lpstr>
      <vt:lpstr>Chapter 14</vt:lpstr>
      <vt:lpstr>Chapter 14</vt:lpstr>
      <vt:lpstr>Chapter 14</vt:lpstr>
      <vt:lpstr>Slide 9</vt:lpstr>
      <vt:lpstr>Chapter 14</vt:lpstr>
      <vt:lpstr>Slide 11</vt:lpstr>
      <vt:lpstr>Chapter 14</vt:lpstr>
      <vt:lpstr>Chapter 14</vt:lpstr>
      <vt:lpstr>Chapter 15</vt:lpstr>
      <vt:lpstr>Chapter 15</vt:lpstr>
      <vt:lpstr>Chapter 15</vt:lpstr>
      <vt:lpstr>Chapter 15</vt:lpstr>
      <vt:lpstr>Chapter 15</vt:lpstr>
      <vt:lpstr>Slide 19</vt:lpstr>
      <vt:lpstr>Chapter 15</vt:lpstr>
      <vt:lpstr>THE END</vt:lpstr>
    </vt:vector>
  </TitlesOfParts>
  <Company>English Montreal School Board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staff</dc:creator>
  <cp:lastModifiedBy>LMAC</cp:lastModifiedBy>
  <cp:revision>5</cp:revision>
  <dcterms:created xsi:type="dcterms:W3CDTF">2011-04-26T16:27:45Z</dcterms:created>
  <dcterms:modified xsi:type="dcterms:W3CDTF">2011-05-03T13:10:04Z</dcterms:modified>
</cp:coreProperties>
</file>